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5143500" cx="9144000"/>
  <p:notesSz cx="6858000" cy="9144000"/>
  <p:embeddedFontLst>
    <p:embeddedFont>
      <p:font typeface="Quicksand"/>
      <p:regular r:id="rId27"/>
      <p:bold r:id="rId28"/>
    </p:embeddedFont>
    <p:embeddedFont>
      <p:font typeface="Quicksand Light"/>
      <p:regular r:id="rId29"/>
      <p:bold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Quicksand-bold.fntdata"/><Relationship Id="rId27" Type="http://schemas.openxmlformats.org/officeDocument/2006/relationships/font" Target="fonts/Quicksan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QuicksandLight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QuicksandLight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ncce.io/tcc" TargetMode="External"/><Relationship Id="rId3" Type="http://schemas.openxmlformats.org/officeDocument/2006/relationships/hyperlink" Target="http://ncce.io/ogl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kids.sandiegozoo.org/" TargetMode="External"/><Relationship Id="rId3" Type="http://schemas.openxmlformats.org/officeDocument/2006/relationships/hyperlink" Target="https://pixabay.com/vectors/browser-internet-web-search-tab-1666982/" TargetMode="Externa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kids.sandiegozoo.org/" TargetMode="External"/><Relationship Id="rId3" Type="http://schemas.openxmlformats.org/officeDocument/2006/relationships/hyperlink" Target="https://pixabay.com/vectors/browser-internet-web-search-tab-1666982/" TargetMode="Externa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inspector-man-detective-male-160143/" TargetMode="External"/><Relationship Id="rId3" Type="http://schemas.openxmlformats.org/officeDocument/2006/relationships/hyperlink" Target="https://pixabay.com/vectors/browser-internet-web-search-tab-1666982/" TargetMode="External"/><Relationship Id="rId4" Type="http://schemas.openxmlformats.org/officeDocument/2006/relationships/hyperlink" Target="https://kids.sandiegozoo.org/" TargetMode="External"/><Relationship Id="rId5" Type="http://schemas.openxmlformats.org/officeDocument/2006/relationships/hyperlink" Target="https://pixabay.com/vectors/tiger-cat-cute-animal-happy-156944/" TargetMode="Externa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inspector-man-detective-male-160143/" TargetMode="External"/><Relationship Id="rId3" Type="http://schemas.openxmlformats.org/officeDocument/2006/relationships/hyperlink" Target="https://pixabay.com/vectors/browser-internet-web-search-tab-1666982/" TargetMode="External"/><Relationship Id="rId4" Type="http://schemas.openxmlformats.org/officeDocument/2006/relationships/hyperlink" Target="https://kids.sandiegozoo.org/" TargetMode="External"/><Relationship Id="rId5" Type="http://schemas.openxmlformats.org/officeDocument/2006/relationships/hyperlink" Target="https://pixabay.com/vectors/flamingo-pink-bird-colorful-purple-46481/" TargetMode="Externa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inspector-man-detective-male-160143/" TargetMode="External"/><Relationship Id="rId3" Type="http://schemas.openxmlformats.org/officeDocument/2006/relationships/hyperlink" Target="https://pixabay.com/vectors/browser-internet-web-search-tab-1666982/" TargetMode="External"/><Relationship Id="rId4" Type="http://schemas.openxmlformats.org/officeDocument/2006/relationships/hyperlink" Target="https://kids.sandiegozoo.org/" TargetMode="External"/><Relationship Id="rId5" Type="http://schemas.openxmlformats.org/officeDocument/2006/relationships/hyperlink" Target="https://pixabay.com/vectors/fox-animal-arctic-cold-fur-leap-157003/" TargetMode="Externa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mobile-devices-website-mockup-web-2017978/" TargetMode="Externa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mobile-devices-website-mockup-web-2017978/" TargetMode="Externa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question-mark-why-icon-blue-usa-1332062/" TargetMode="Externa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html5-html-file-type-keyboard-386614/" TargetMode="Externa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photos/code-programming-love-computer-3078609/" TargetMode="External"/><Relationship Id="rId3" Type="http://schemas.openxmlformats.org/officeDocument/2006/relationships/hyperlink" Target="https://pixabay.com/vectors/magnifying-glass-magnifier-glass-189254/" TargetMode="External"/><Relationship Id="rId4" Type="http://schemas.openxmlformats.org/officeDocument/2006/relationships/hyperlink" Target="https://pixabay.com/vectors/mobile-devices-website-mockup-web-2017978/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mobile-devices-website-mockup-web-2017978/" TargetMode="External"/><Relationship Id="rId3" Type="http://schemas.openxmlformats.org/officeDocument/2006/relationships/hyperlink" Target="https://pixabay.com/illustrations/html5-html-file-type-keyboard-386614/" TargetMode="Externa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thumb-up-hand-like-confirm-go-top-307176/" TargetMode="Externa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question-mark-why-icon-blue-usa-1332062/" TargetMode="Externa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mobile-devices-website-mockup-web-2017978/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question-mark-why-icon-blue-usa-1332062/" TargetMode="Externa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mobile-devices-website-mockup-web-2017978/" TargetMode="External"/><Relationship Id="rId3" Type="http://schemas.openxmlformats.org/officeDocument/2006/relationships/hyperlink" Target="https://pixabay.com/vectors/website-internet-internet-page-1778529/" TargetMode="Externa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question-mark-why-icon-blue-usa-1332062/" TargetMode="Externa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browser-internet-web-search-tab-1666982/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website-page-template-internet-web-1624028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5ea948baa0_1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Google Shape;48;g5ea948baa0_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100"/>
              <a:buFont typeface="Arial"/>
              <a:buNone/>
            </a:pPr>
            <a:r>
              <a:rPr lang="en-GB" sz="1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Last updated 11-06-21</a:t>
            </a:r>
            <a:endParaRPr sz="10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100"/>
              <a:buFont typeface="Arial"/>
              <a:buNone/>
            </a:pPr>
            <a:r>
              <a:rPr lang="en-GB" sz="1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Resources are updated regularly — the latest version is available at:</a:t>
            </a:r>
            <a:r>
              <a:rPr lang="en-GB" sz="10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000" u="sng">
                <a:solidFill>
                  <a:srgbClr val="1155CC"/>
                </a:solidFill>
                <a:latin typeface="Quicksand"/>
                <a:ea typeface="Quicksand"/>
                <a:cs typeface="Quicksand"/>
                <a:sym typeface="Quicksand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ncce.io/tcc</a:t>
            </a:r>
            <a:r>
              <a:rPr lang="en-GB" sz="10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sz="1000"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100"/>
              <a:buFont typeface="Arial"/>
              <a:buNone/>
            </a:pPr>
            <a:r>
              <a:rPr lang="en-GB" sz="1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This resource is licensed under the Open Government Licence, version 3. For more information on this licence, see</a:t>
            </a:r>
            <a:r>
              <a:rPr lang="en-GB" sz="10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000" u="sng">
                <a:solidFill>
                  <a:srgbClr val="1155CC"/>
                </a:solidFill>
                <a:latin typeface="Quicksand"/>
                <a:ea typeface="Quicksand"/>
                <a:cs typeface="Quicksand"/>
                <a:sym typeface="Quicksan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ncce.io/ogl</a:t>
            </a:r>
            <a:r>
              <a:rPr lang="en-GB" sz="10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3dc9b9eb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3dc9b9eb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San Diego Zoo image: screenshot from website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https://kids.sandiegozoo.org/</a:t>
            </a: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https://pixabay.com/vectors/browser-internet-web-search-tab-1666982/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5eb07e6303_3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5eb07e6303_3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San Diego Zoo image: screenshot from website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https://kids.sandiegozoo.org/</a:t>
            </a: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https://pixabay.com/vectors/browser-internet-web-search-tab-1666982/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63dc9b9eb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63dc9b9eb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Inspector: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https://pixabay.com/vectors/inspector-man-detective-male-160143/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https://pixabay.com/vectors/browser-internet-web-search-tab-1666982/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San Diego Zoo: screenshot from website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https://kids.sandiegozoo.org/</a:t>
            </a: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https://pixabay.com/vectors/tiger-cat-cute-animal-happy-156944/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3dc9b9eb7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63dc9b9eb7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Inspector: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https://pixabay.com/vectors/inspector-man-detective-male-160143/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https://pixabay.com/vectors/browser-internet-web-search-tab-1666982/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San Diego Zoo: screenshot from website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https://kids.sandiegozoo.org/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https://pixabay.com/vectors/flamingo-pink-bird-colorful-purple-46481/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63dc9b9eb7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63dc9b9eb7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Inspector: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https://pixabay.com/vectors/inspector-man-detective-male-160143/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https://pixabay.com/vectors/browser-internet-web-search-tab-1666982/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San Diego Zoo: screenshot from website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https://kids.sandiegozoo.org/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https://pixabay.com/vectors/fox-animal-arctic-cold-fur-leap-157003/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eb07e6303_5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5eb07e6303_5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https://pixabay.com/vectors/mobile-devices-website-mockup-web-2017978/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63dc9b9eb7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63dc9b9eb7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https://pixabay.com/vectors/mobile-devices-website-mockup-web-2017978/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6306bf195b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6306bf195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Question mark: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https://pixabay.com/illustrations/question-mark-why-icon-blue-usa-1332062/</a:t>
            </a: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20f3246a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620f3246a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https://pixabay.com/illustrations/html5-html-file-type-keyboard-386614/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5ea948baa0_5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5ea948baa0_5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https://pixabay.com/photos/code-programming-love-computer-3078609/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Magnifying glass: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https://pixabay.com/vectors/magnifying-glass-magnifier-glass-189254/</a:t>
            </a: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https://pixabay.com/vectors/mobile-devices-website-mockup-web-2017978/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5ea948baa0_1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5ea948baa0_1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ea948baa0_1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5ea948baa0_1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https://pixabay.com/vectors/mobile-devices-website-mockup-web-2017978/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https://pixabay.com/illustrations/html5-html-file-type-keyboard-386614/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62ed3575d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62ed3575d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Thumbs: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https://pixabay.com/vectors/thumb-up-hand-like-confirm-go-top-307176/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5eb07e6303_5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5eb07e6303_5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63d4273a6a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63d4273a6a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Question mark: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https://pixabay.com/illustrations/question-mark-why-icon-blue-usa-1332062/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31342a92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31342a92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https://pixabay.com/vectors/mobile-devices-website-mockup-web-2017978/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63d4273a6a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63d4273a6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Question mark: </a:t>
            </a:r>
            <a:r>
              <a:rPr lang="en-GB" u="sng">
                <a:solidFill>
                  <a:schemeClr val="hlink"/>
                </a:solidFill>
                <a:hlinkClick r:id="rId2"/>
              </a:rPr>
              <a:t>https://pixabay.com/illustrations/question-mark-why-icon-blue-usa-1332062/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3d4273a6a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3d4273a6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iPad: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https://pixabay.com/vectors/mobile-devices-website-mockup-web-2017978/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Web page: </a:t>
            </a: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https://pixabay.com/vectors/website-internet-internet-page-1778529/</a:t>
            </a: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 (Instant Alpha used)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3d4273a6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63d4273a6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Question mark: </a:t>
            </a:r>
            <a:r>
              <a:rPr lang="en-GB" u="sng">
                <a:solidFill>
                  <a:schemeClr val="hlink"/>
                </a:solidFill>
                <a:hlinkClick r:id="rId2"/>
              </a:rPr>
              <a:t>https://pixabay.com/illustrations/question-mark-why-icon-blue-usa-1332062/</a:t>
            </a: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3d4273a6a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3d4273a6a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https://pixabay.com/vectors/browser-internet-web-search-tab-1666982/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eb07e6303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eb07e6303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https://pixabay.com/vectors/website-page-template-internet-web-1624028/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3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title"/>
          </p:nvPr>
        </p:nvSpPr>
        <p:spPr>
          <a:xfrm>
            <a:off x="526875" y="576775"/>
            <a:ext cx="8095800" cy="20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32725" y="2665400"/>
            <a:ext cx="8095800" cy="7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67675" y="4249150"/>
            <a:ext cx="1465423" cy="65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ives / Questions / Lists">
  <p:cSld name="TITLE_4_1_1_1_2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idx="1" type="body"/>
          </p:nvPr>
        </p:nvSpPr>
        <p:spPr>
          <a:xfrm>
            <a:off x="310900" y="1017725"/>
            <a:ext cx="8522100" cy="3811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0900" y="310900"/>
            <a:ext cx="8522100" cy="70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" name="Google Shape;19;p3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image and text under (with heading)">
  <p:cSld name="TITLE_4_1_1_2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0900" y="1017725"/>
            <a:ext cx="8521200" cy="30972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2" type="body"/>
          </p:nvPr>
        </p:nvSpPr>
        <p:spPr>
          <a:xfrm>
            <a:off x="310900" y="4117599"/>
            <a:ext cx="8521200" cy="69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4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image and text under (no heading)">
  <p:cSld name="TITLE_4_1_1_1_4_1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0900" y="472000"/>
            <a:ext cx="8521200" cy="3795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310900" y="4282175"/>
            <a:ext cx="8521200" cy="5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" name="Google Shape;30;p5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image (no text under)">
  <p:cSld name="TITLE_4_1_1_1_3_2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idx="1" type="body"/>
          </p:nvPr>
        </p:nvSpPr>
        <p:spPr>
          <a:xfrm>
            <a:off x="310900" y="1017725"/>
            <a:ext cx="8521200" cy="3811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type="title"/>
          </p:nvPr>
        </p:nvSpPr>
        <p:spPr>
          <a:xfrm>
            <a:off x="310900" y="319600"/>
            <a:ext cx="8521200" cy="70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" name="Google Shape;35;p6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or Images side by side">
  <p:cSld name="TITLE_4_1_1_1_3_1_1_1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10900" y="1170124"/>
            <a:ext cx="4096500" cy="3659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" name="Google Shape;40;p7"/>
          <p:cNvSpPr txBox="1"/>
          <p:nvPr>
            <p:ph idx="2" type="body"/>
          </p:nvPr>
        </p:nvSpPr>
        <p:spPr>
          <a:xfrm>
            <a:off x="4736600" y="1170100"/>
            <a:ext cx="4096500" cy="3659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text">
  <p:cSld name="TITLE_4_1_1_1_1_1_1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310900" y="319600"/>
            <a:ext cx="8521200" cy="450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3600"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8"/>
          <p:cNvSpPr txBox="1"/>
          <p:nvPr>
            <p:ph idx="1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1155CC">
            <a:alpha val="5590"/>
          </a:srgbClr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2725"/>
            <a:ext cx="9144000" cy="30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0900" y="310900"/>
            <a:ext cx="8521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b="1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0900" y="1017725"/>
            <a:ext cx="8521500" cy="38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Char char="●"/>
              <a:defRPr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 algn="ctr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 algn="ctr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 algn="ctr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 algn="ctr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 algn="ctr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 algn="ctr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 algn="ctr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 algn="ctr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96">
          <p15:clr>
            <a:srgbClr val="EA4335"/>
          </p15:clr>
        </p15:guide>
        <p15:guide id="2" orient="horz" pos="196">
          <p15:clr>
            <a:srgbClr val="EA4335"/>
          </p15:clr>
        </p15:guide>
        <p15:guide id="3" orient="horz" pos="641">
          <p15:clr>
            <a:srgbClr val="EA4335"/>
          </p15:clr>
        </p15:guide>
        <p15:guide id="4" pos="2776">
          <p15:clr>
            <a:srgbClr val="EA4335"/>
          </p15:clr>
        </p15:guide>
        <p15:guide id="5" orient="horz" pos="812">
          <p15:clr>
            <a:srgbClr val="EA4335"/>
          </p15:clr>
        </p15:guide>
        <p15:guide id="6" pos="2984">
          <p15:clr>
            <a:srgbClr val="EA4335"/>
          </p15:clr>
        </p15:guide>
        <p15:guide id="7" pos="5564">
          <p15:clr>
            <a:srgbClr val="EA4335"/>
          </p15:clr>
        </p15:guide>
        <p15:guide id="8" orient="horz" pos="2592">
          <p15:clr>
            <a:srgbClr val="EA4335"/>
          </p15:clr>
        </p15:guide>
        <p15:guide id="9" pos="2448">
          <p15:clr>
            <a:srgbClr val="EA4335"/>
          </p15:clr>
        </p15:guide>
        <p15:guide id="10" pos="3312">
          <p15:clr>
            <a:srgbClr val="EA4335"/>
          </p15:clr>
        </p15:guide>
        <p15:guide id="11" orient="horz" pos="304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2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20.png"/><Relationship Id="rId5" Type="http://schemas.openxmlformats.org/officeDocument/2006/relationships/image" Target="../media/image10.png"/><Relationship Id="rId6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20.png"/><Relationship Id="rId5" Type="http://schemas.openxmlformats.org/officeDocument/2006/relationships/image" Target="../media/image11.png"/><Relationship Id="rId6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20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526875" y="576775"/>
            <a:ext cx="8095800" cy="20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Lesson 1: </a:t>
            </a:r>
            <a:r>
              <a:rPr lang="en-GB"/>
              <a:t>What makes a good website?</a:t>
            </a:r>
            <a:endParaRPr/>
          </a:p>
        </p:txBody>
      </p:sp>
      <p:sp>
        <p:nvSpPr>
          <p:cNvPr id="51" name="Google Shape;51;p9"/>
          <p:cNvSpPr txBox="1"/>
          <p:nvPr>
            <p:ph idx="1" type="subTitle"/>
          </p:nvPr>
        </p:nvSpPr>
        <p:spPr>
          <a:xfrm>
            <a:off x="532725" y="2665400"/>
            <a:ext cx="8095800" cy="7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/>
              <a:t>Year 6 </a:t>
            </a:r>
            <a:r>
              <a:rPr lang="en-GB"/>
              <a:t>–</a:t>
            </a:r>
            <a:r>
              <a:rPr lang="en-GB"/>
              <a:t> Creating Media – Web page creation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How could you explore this website?</a:t>
            </a:r>
            <a:endParaRPr b="0"/>
          </a:p>
        </p:txBody>
      </p:sp>
      <p:sp>
        <p:nvSpPr>
          <p:cNvPr id="146" name="Google Shape;146;p18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7" name="Google Shape;147;p18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pic>
        <p:nvPicPr>
          <p:cNvPr id="148" name="Google Shape;14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1977" y="850850"/>
            <a:ext cx="6960041" cy="3977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8"/>
          <p:cNvSpPr txBox="1"/>
          <p:nvPr>
            <p:ph idx="2" type="body"/>
          </p:nvPr>
        </p:nvSpPr>
        <p:spPr>
          <a:xfrm>
            <a:off x="310900" y="4445299"/>
            <a:ext cx="8521200" cy="69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-GB"/>
              <a:t>Can you move around the site without using the buttons on the browser?</a:t>
            </a:r>
            <a:endParaRPr/>
          </a:p>
        </p:txBody>
      </p:sp>
      <p:pic>
        <p:nvPicPr>
          <p:cNvPr id="150" name="Google Shape;15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0700" y="2537725"/>
            <a:ext cx="1418875" cy="7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89225" y="1558200"/>
            <a:ext cx="5749898" cy="288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9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Quick quest</a:t>
            </a:r>
            <a:endParaRPr b="0"/>
          </a:p>
        </p:txBody>
      </p:sp>
      <p:sp>
        <p:nvSpPr>
          <p:cNvPr id="157" name="Google Shape;157;p19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8" name="Google Shape;158;p19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159" name="Google Shape;159;p19"/>
          <p:cNvSpPr txBox="1"/>
          <p:nvPr>
            <p:ph idx="1" type="body"/>
          </p:nvPr>
        </p:nvSpPr>
        <p:spPr>
          <a:xfrm>
            <a:off x="310900" y="931250"/>
            <a:ext cx="8521200" cy="38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Today you are going to explore a website: </a:t>
            </a:r>
            <a:r>
              <a:rPr lang="en-GB">
                <a:solidFill>
                  <a:srgbClr val="3C78D8"/>
                </a:solidFill>
              </a:rPr>
              <a:t>https://kids.sandiegozoo.org/ </a:t>
            </a:r>
            <a:endParaRPr>
              <a:solidFill>
                <a:srgbClr val="3C78D8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/>
          </a:p>
        </p:txBody>
      </p:sp>
      <p:pic>
        <p:nvPicPr>
          <p:cNvPr id="160" name="Google Shape;16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1477" y="1233675"/>
            <a:ext cx="6960041" cy="3977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7400" y="2885125"/>
            <a:ext cx="1501625" cy="81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97050" y="1940925"/>
            <a:ext cx="5749898" cy="288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0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 1</a:t>
            </a:r>
            <a:endParaRPr b="0"/>
          </a:p>
        </p:txBody>
      </p:sp>
      <p:sp>
        <p:nvSpPr>
          <p:cNvPr id="168" name="Google Shape;168;p20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9" name="Google Shape;169;p20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170" name="Google Shape;170;p20"/>
          <p:cNvSpPr txBox="1"/>
          <p:nvPr>
            <p:ph idx="1" type="body"/>
          </p:nvPr>
        </p:nvSpPr>
        <p:spPr>
          <a:xfrm>
            <a:off x="310900" y="1017700"/>
            <a:ext cx="8521200" cy="38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What is special about a tiger’s night vision?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/>
          </a:p>
        </p:txBody>
      </p:sp>
      <p:pic>
        <p:nvPicPr>
          <p:cNvPr id="171" name="Google Shape;17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1375" y="1616900"/>
            <a:ext cx="4272400" cy="288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3104" y="2129532"/>
            <a:ext cx="3529555" cy="2092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900" y="1616901"/>
            <a:ext cx="1861375" cy="2929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01150" y="1616899"/>
            <a:ext cx="2260459" cy="321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 2</a:t>
            </a:r>
            <a:endParaRPr b="0"/>
          </a:p>
        </p:txBody>
      </p:sp>
      <p:sp>
        <p:nvSpPr>
          <p:cNvPr id="180" name="Google Shape;180;p21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1" name="Google Shape;181;p21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182" name="Google Shape;182;p21"/>
          <p:cNvSpPr txBox="1"/>
          <p:nvPr>
            <p:ph idx="1" type="body"/>
          </p:nvPr>
        </p:nvSpPr>
        <p:spPr>
          <a:xfrm>
            <a:off x="310900" y="1017700"/>
            <a:ext cx="8521200" cy="38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In the story, ‘A Flamingo Leg Up’, what is the flamingo’s name?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/>
          </a:p>
        </p:txBody>
      </p:sp>
      <p:pic>
        <p:nvPicPr>
          <p:cNvPr id="183" name="Google Shape;18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1375" y="1616900"/>
            <a:ext cx="4272400" cy="288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3104" y="2129532"/>
            <a:ext cx="3529555" cy="2092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900" y="2144424"/>
            <a:ext cx="1648750" cy="2420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01150" y="1616899"/>
            <a:ext cx="2260459" cy="321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2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 3</a:t>
            </a:r>
            <a:endParaRPr b="0"/>
          </a:p>
        </p:txBody>
      </p:sp>
      <p:sp>
        <p:nvSpPr>
          <p:cNvPr id="192" name="Google Shape;192;p22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3" name="Google Shape;193;p22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194" name="Google Shape;194;p22"/>
          <p:cNvSpPr txBox="1"/>
          <p:nvPr>
            <p:ph idx="1" type="body"/>
          </p:nvPr>
        </p:nvSpPr>
        <p:spPr>
          <a:xfrm>
            <a:off x="310900" y="1017700"/>
            <a:ext cx="8521200" cy="38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What habitat does an arctic fox live in?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/>
          </a:p>
        </p:txBody>
      </p:sp>
      <p:pic>
        <p:nvPicPr>
          <p:cNvPr id="195" name="Google Shape;19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1375" y="1616900"/>
            <a:ext cx="4272400" cy="288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3104" y="2129532"/>
            <a:ext cx="3529555" cy="2092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890850">
            <a:off x="170275" y="1782725"/>
            <a:ext cx="2750499" cy="137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01150" y="1616899"/>
            <a:ext cx="2260459" cy="321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3"/>
          <p:cNvSpPr txBox="1"/>
          <p:nvPr>
            <p:ph type="title"/>
          </p:nvPr>
        </p:nvSpPr>
        <p:spPr>
          <a:xfrm>
            <a:off x="310900" y="319600"/>
            <a:ext cx="8521200" cy="450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latin typeface="Quicksand"/>
                <a:ea typeface="Quicksand"/>
                <a:cs typeface="Quicksand"/>
                <a:sym typeface="Quicksand"/>
              </a:rPr>
              <a:t>What makes a good website?</a:t>
            </a:r>
            <a:endParaRPr b="1" sz="2400"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3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5" name="Google Shape;205;p23"/>
          <p:cNvSpPr txBox="1"/>
          <p:nvPr>
            <p:ph idx="1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2</a:t>
            </a:r>
            <a:endParaRPr/>
          </a:p>
        </p:txBody>
      </p:sp>
      <p:pic>
        <p:nvPicPr>
          <p:cNvPr id="206" name="Google Shape;20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7037" y="1446359"/>
            <a:ext cx="5420724" cy="316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4"/>
          <p:cNvSpPr txBox="1"/>
          <p:nvPr>
            <p:ph type="title"/>
          </p:nvPr>
        </p:nvSpPr>
        <p:spPr>
          <a:xfrm>
            <a:off x="311400" y="317550"/>
            <a:ext cx="8521200" cy="450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latin typeface="Quicksand"/>
                <a:ea typeface="Quicksand"/>
                <a:cs typeface="Quicksand"/>
                <a:sym typeface="Quicksand"/>
              </a:rPr>
              <a:t>Annotate the website</a:t>
            </a:r>
            <a:endParaRPr b="1" sz="2400"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4"/>
          <p:cNvSpPr txBox="1"/>
          <p:nvPr/>
        </p:nvSpPr>
        <p:spPr>
          <a:xfrm>
            <a:off x="142850" y="2306725"/>
            <a:ext cx="5653800" cy="6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This box allows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you to search for a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specific word on the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website.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13" name="Google Shape;213;p24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4" name="Google Shape;214;p24"/>
          <p:cNvSpPr txBox="1"/>
          <p:nvPr>
            <p:ph idx="1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2</a:t>
            </a:r>
            <a:endParaRPr/>
          </a:p>
        </p:txBody>
      </p:sp>
      <p:pic>
        <p:nvPicPr>
          <p:cNvPr id="215" name="Google Shape;21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7037" y="1446359"/>
            <a:ext cx="5420724" cy="3165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6" name="Google Shape;216;p24"/>
          <p:cNvCxnSpPr/>
          <p:nvPr/>
        </p:nvCxnSpPr>
        <p:spPr>
          <a:xfrm flipH="1" rot="10800000">
            <a:off x="1865000" y="2522575"/>
            <a:ext cx="1845600" cy="99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7" name="Google Shape;217;p24"/>
          <p:cNvCxnSpPr/>
          <p:nvPr/>
        </p:nvCxnSpPr>
        <p:spPr>
          <a:xfrm flipH="1">
            <a:off x="5796650" y="3180325"/>
            <a:ext cx="1054800" cy="51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8" name="Google Shape;218;p24"/>
          <p:cNvSpPr txBox="1"/>
          <p:nvPr/>
        </p:nvSpPr>
        <p:spPr>
          <a:xfrm>
            <a:off x="6851450" y="2241850"/>
            <a:ext cx="5653800" cy="6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Media: There are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pictures on </a:t>
            </a: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</a:t>
            </a: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he site. 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These make the site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colourful and each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picture can be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clicked and it shows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you more about the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animal.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219" name="Google Shape;219;p24"/>
          <p:cNvCxnSpPr/>
          <p:nvPr/>
        </p:nvCxnSpPr>
        <p:spPr>
          <a:xfrm flipH="1" rot="10800000">
            <a:off x="1894450" y="3636875"/>
            <a:ext cx="869100" cy="48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0" name="Google Shape;220;p24"/>
          <p:cNvSpPr txBox="1"/>
          <p:nvPr/>
        </p:nvSpPr>
        <p:spPr>
          <a:xfrm>
            <a:off x="618400" y="1766850"/>
            <a:ext cx="5653800" cy="6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21" name="Google Shape;221;p24"/>
          <p:cNvSpPr txBox="1"/>
          <p:nvPr/>
        </p:nvSpPr>
        <p:spPr>
          <a:xfrm>
            <a:off x="42975" y="3455100"/>
            <a:ext cx="5653800" cy="6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Media: The text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gives further information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about the pictures.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222" name="Google Shape;222;p24"/>
          <p:cNvCxnSpPr/>
          <p:nvPr/>
        </p:nvCxnSpPr>
        <p:spPr>
          <a:xfrm>
            <a:off x="5320175" y="1212875"/>
            <a:ext cx="0" cy="672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3" name="Google Shape;223;p24"/>
          <p:cNvSpPr txBox="1"/>
          <p:nvPr/>
        </p:nvSpPr>
        <p:spPr>
          <a:xfrm>
            <a:off x="4213350" y="433653"/>
            <a:ext cx="56538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The menus at the top of the page allow you to choose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which section of the site to look at. If you hover over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them more options appear.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5"/>
          <p:cNvSpPr txBox="1"/>
          <p:nvPr>
            <p:ph idx="2" type="body"/>
          </p:nvPr>
        </p:nvSpPr>
        <p:spPr>
          <a:xfrm>
            <a:off x="4736600" y="1170100"/>
            <a:ext cx="40965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5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Do you know how websites are created?</a:t>
            </a:r>
            <a:endParaRPr/>
          </a:p>
        </p:txBody>
      </p:sp>
      <p:sp>
        <p:nvSpPr>
          <p:cNvPr id="230" name="Google Shape;230;p25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1" name="Google Shape;231;p25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232" name="Google Shape;232;p25"/>
          <p:cNvSpPr txBox="1"/>
          <p:nvPr>
            <p:ph idx="2" type="body"/>
          </p:nvPr>
        </p:nvSpPr>
        <p:spPr>
          <a:xfrm>
            <a:off x="310900" y="4117599"/>
            <a:ext cx="8521200" cy="69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-GB"/>
              <a:t>Think, pair, share</a:t>
            </a:r>
            <a:endParaRPr b="1"/>
          </a:p>
        </p:txBody>
      </p:sp>
      <p:pic>
        <p:nvPicPr>
          <p:cNvPr id="233" name="Google Shape;23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2550" y="1026100"/>
            <a:ext cx="3091300" cy="309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6"/>
          <p:cNvSpPr txBox="1"/>
          <p:nvPr>
            <p:ph idx="2" type="body"/>
          </p:nvPr>
        </p:nvSpPr>
        <p:spPr>
          <a:xfrm>
            <a:off x="4736600" y="1170100"/>
            <a:ext cx="40965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6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Do you know how websites are created?</a:t>
            </a:r>
            <a:endParaRPr/>
          </a:p>
        </p:txBody>
      </p:sp>
      <p:sp>
        <p:nvSpPr>
          <p:cNvPr id="240" name="Google Shape;240;p26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1" name="Google Shape;241;p26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242" name="Google Shape;242;p26"/>
          <p:cNvSpPr txBox="1"/>
          <p:nvPr>
            <p:ph idx="1" type="body"/>
          </p:nvPr>
        </p:nvSpPr>
        <p:spPr>
          <a:xfrm>
            <a:off x="310900" y="1170125"/>
            <a:ext cx="85212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Websites are made up of code called </a:t>
            </a:r>
            <a:r>
              <a:rPr b="1" lang="en-GB"/>
              <a:t>H</a:t>
            </a:r>
            <a:r>
              <a:rPr lang="en-GB"/>
              <a:t>yper</a:t>
            </a:r>
            <a:r>
              <a:rPr b="1" lang="en-GB"/>
              <a:t>t</a:t>
            </a:r>
            <a:r>
              <a:rPr lang="en-GB"/>
              <a:t>ext </a:t>
            </a:r>
            <a:r>
              <a:rPr b="1" lang="en-GB"/>
              <a:t>M</a:t>
            </a:r>
            <a:r>
              <a:rPr lang="en-GB"/>
              <a:t>arkup </a:t>
            </a:r>
            <a:r>
              <a:rPr b="1" lang="en-GB"/>
              <a:t>L</a:t>
            </a:r>
            <a:r>
              <a:rPr lang="en-GB"/>
              <a:t>anguage or HTML for short.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  </a:t>
            </a:r>
            <a:endParaRPr/>
          </a:p>
        </p:txBody>
      </p:sp>
      <p:pic>
        <p:nvPicPr>
          <p:cNvPr id="243" name="Google Shape;24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3250" y="1929125"/>
            <a:ext cx="4096500" cy="2900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7"/>
          <p:cNvSpPr txBox="1"/>
          <p:nvPr>
            <p:ph idx="2" type="body"/>
          </p:nvPr>
        </p:nvSpPr>
        <p:spPr>
          <a:xfrm>
            <a:off x="4736600" y="1170100"/>
            <a:ext cx="40965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7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You can see the code for any website by following these easy steps in Google Chrome:</a:t>
            </a:r>
            <a:endParaRPr/>
          </a:p>
        </p:txBody>
      </p:sp>
      <p:sp>
        <p:nvSpPr>
          <p:cNvPr id="250" name="Google Shape;250;p27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1" name="Google Shape;251;p27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252" name="Google Shape;252;p27"/>
          <p:cNvSpPr txBox="1"/>
          <p:nvPr>
            <p:ph idx="1" type="body"/>
          </p:nvPr>
        </p:nvSpPr>
        <p:spPr>
          <a:xfrm>
            <a:off x="310900" y="1170125"/>
            <a:ext cx="85212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Go to a website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Right-click on a section of the website e.g. an image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Click </a:t>
            </a:r>
            <a:r>
              <a:rPr b="1" lang="en-GB"/>
              <a:t>Inspect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5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Now you can see the HTML code. This defines what the website will look like.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  </a:t>
            </a:r>
            <a:endParaRPr/>
          </a:p>
        </p:txBody>
      </p:sp>
      <p:pic>
        <p:nvPicPr>
          <p:cNvPr id="253" name="Google Shape;25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6600" y="1953825"/>
            <a:ext cx="4096501" cy="227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075" y="2518550"/>
            <a:ext cx="3120725" cy="182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424908">
            <a:off x="2713353" y="1632870"/>
            <a:ext cx="2970393" cy="2919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10900" y="1017725"/>
            <a:ext cx="8522100" cy="38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To review an existing web page and consider its structure</a:t>
            </a:r>
            <a:endParaRPr sz="1100">
              <a:solidFill>
                <a:srgbClr val="000000"/>
              </a:solidFill>
              <a:latin typeface="Quicksand Light"/>
              <a:ea typeface="Quicksand Light"/>
              <a:cs typeface="Quicksand Light"/>
              <a:sym typeface="Quicksand Light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can explore a website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can discuss the different types of media used on websites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know that websites are written in HTML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Quicksand Light"/>
              <a:ea typeface="Quicksand Light"/>
              <a:cs typeface="Quicksand Light"/>
              <a:sym typeface="Quicksand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b="1"/>
          </a:p>
        </p:txBody>
      </p:sp>
      <p:sp>
        <p:nvSpPr>
          <p:cNvPr id="57" name="Google Shape;57;p10"/>
          <p:cNvSpPr txBox="1"/>
          <p:nvPr>
            <p:ph type="title"/>
          </p:nvPr>
        </p:nvSpPr>
        <p:spPr>
          <a:xfrm>
            <a:off x="310900" y="310900"/>
            <a:ext cx="8522100" cy="70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Quicksand"/>
                <a:ea typeface="Quicksand"/>
                <a:cs typeface="Quicksand"/>
                <a:sym typeface="Quicksand"/>
              </a:rPr>
              <a:t>Lesson </a:t>
            </a:r>
            <a:r>
              <a:rPr lang="en-GB"/>
              <a:t>1</a:t>
            </a:r>
            <a:r>
              <a:rPr b="1" lang="en-GB">
                <a:latin typeface="Quicksand"/>
                <a:ea typeface="Quicksand"/>
                <a:cs typeface="Quicksand"/>
                <a:sym typeface="Quicksand"/>
              </a:rPr>
              <a:t>: </a:t>
            </a:r>
            <a:r>
              <a:rPr lang="en-GB"/>
              <a:t>What makes a good website?</a:t>
            </a:r>
            <a:endParaRPr b="1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9" name="Google Shape;59;p10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Objectives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8"/>
          <p:cNvSpPr txBox="1"/>
          <p:nvPr>
            <p:ph idx="1" type="body"/>
          </p:nvPr>
        </p:nvSpPr>
        <p:spPr>
          <a:xfrm>
            <a:off x="310900" y="1170124"/>
            <a:ext cx="40965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/>
              <a:t>What does HTML stand for?</a:t>
            </a:r>
            <a:endParaRPr b="1"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How to make layouts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Hypertext Make up Language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How to move lines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/>
              <a:t>Hypertext Markup Language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-GB"/>
              <a:t>Can you explain what HTML is?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8"/>
          <p:cNvSpPr txBox="1"/>
          <p:nvPr>
            <p:ph idx="2" type="body"/>
          </p:nvPr>
        </p:nvSpPr>
        <p:spPr>
          <a:xfrm>
            <a:off x="4736600" y="1170100"/>
            <a:ext cx="40965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Verbal exit ticket: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Tell me one thing you would expect to see on a website.</a:t>
            </a:r>
            <a:endParaRPr b="1"/>
          </a:p>
        </p:txBody>
      </p:sp>
      <p:sp>
        <p:nvSpPr>
          <p:cNvPr id="262" name="Google Shape;262;p28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Lesson 1: How are websites made?</a:t>
            </a:r>
            <a:endParaRPr/>
          </a:p>
        </p:txBody>
      </p:sp>
      <p:sp>
        <p:nvSpPr>
          <p:cNvPr id="263" name="Google Shape;263;p28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4" name="Google Shape;264;p28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Plenary</a:t>
            </a:r>
            <a:endParaRPr/>
          </a:p>
        </p:txBody>
      </p:sp>
      <p:pic>
        <p:nvPicPr>
          <p:cNvPr id="265" name="Google Shape;26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2400" y="2746346"/>
            <a:ext cx="3564901" cy="2081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7700" y="3661325"/>
            <a:ext cx="1647955" cy="11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5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9"/>
          <p:cNvSpPr txBox="1"/>
          <p:nvPr>
            <p:ph idx="1" type="body"/>
          </p:nvPr>
        </p:nvSpPr>
        <p:spPr>
          <a:xfrm>
            <a:off x="310900" y="1170124"/>
            <a:ext cx="40965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can explore a website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can discuss the different types of media used on websites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know that websites are written in HTML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Quicksand Light"/>
              <a:ea typeface="Quicksand Light"/>
              <a:cs typeface="Quicksand Light"/>
              <a:sym typeface="Quicksan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9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How confident are you? (1-3)</a:t>
            </a:r>
            <a:endParaRPr/>
          </a:p>
        </p:txBody>
      </p:sp>
      <p:sp>
        <p:nvSpPr>
          <p:cNvPr id="273" name="Google Shape;273;p29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4" name="Google Shape;274;p29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Assessment</a:t>
            </a:r>
            <a:endParaRPr/>
          </a:p>
        </p:txBody>
      </p:sp>
      <p:sp>
        <p:nvSpPr>
          <p:cNvPr id="275" name="Google Shape;275;p29"/>
          <p:cNvSpPr txBox="1"/>
          <p:nvPr/>
        </p:nvSpPr>
        <p:spPr>
          <a:xfrm>
            <a:off x="6185600" y="1292600"/>
            <a:ext cx="1904100" cy="4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3 – Very confident</a:t>
            </a:r>
            <a:endParaRPr b="1" sz="1500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76" name="Google Shape;276;p29"/>
          <p:cNvSpPr txBox="1"/>
          <p:nvPr/>
        </p:nvSpPr>
        <p:spPr>
          <a:xfrm>
            <a:off x="6263000" y="3414350"/>
            <a:ext cx="1904100" cy="4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1 – Not confident</a:t>
            </a:r>
            <a:endParaRPr b="1" sz="1500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77" name="Google Shape;27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8224" y="1131670"/>
            <a:ext cx="485775" cy="79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7981799" y="2192558"/>
            <a:ext cx="485775" cy="79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8032624" y="3253433"/>
            <a:ext cx="485775" cy="79672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9"/>
          <p:cNvSpPr txBox="1"/>
          <p:nvPr/>
        </p:nvSpPr>
        <p:spPr>
          <a:xfrm>
            <a:off x="6185600" y="2347550"/>
            <a:ext cx="1448100" cy="4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2 – Unsure </a:t>
            </a:r>
            <a:endParaRPr b="1" sz="1500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0"/>
          <p:cNvSpPr txBox="1"/>
          <p:nvPr>
            <p:ph idx="1" type="body"/>
          </p:nvPr>
        </p:nvSpPr>
        <p:spPr>
          <a:xfrm>
            <a:off x="310900" y="1170124"/>
            <a:ext cx="40965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In this lesson, you...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reviewed an existing website and considered its structure.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30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Next lesson</a:t>
            </a:r>
            <a:endParaRPr/>
          </a:p>
        </p:txBody>
      </p:sp>
      <p:sp>
        <p:nvSpPr>
          <p:cNvPr id="287" name="Google Shape;287;p30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8" name="Google Shape;288;p30"/>
          <p:cNvSpPr txBox="1"/>
          <p:nvPr>
            <p:ph idx="2" type="body"/>
          </p:nvPr>
        </p:nvSpPr>
        <p:spPr>
          <a:xfrm>
            <a:off x="4736600" y="1170100"/>
            <a:ext cx="4096500" cy="3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Next lesson, you will</a:t>
            </a:r>
            <a:r>
              <a:rPr b="1" lang="en-GB"/>
              <a:t>…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look at components of web page layouts.</a:t>
            </a:r>
            <a:endParaRPr/>
          </a:p>
        </p:txBody>
      </p:sp>
      <p:sp>
        <p:nvSpPr>
          <p:cNvPr id="289" name="Google Shape;289;p30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/>
          <p:nvPr/>
        </p:nvSpPr>
        <p:spPr>
          <a:xfrm>
            <a:off x="310900" y="680025"/>
            <a:ext cx="8521200" cy="3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6" name="Google Shape;66;p11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67" name="Google Shape;67;p11"/>
          <p:cNvSpPr txBox="1"/>
          <p:nvPr>
            <p:ph type="title"/>
          </p:nvPr>
        </p:nvSpPr>
        <p:spPr>
          <a:xfrm>
            <a:off x="310900" y="314100"/>
            <a:ext cx="8521200" cy="70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a website?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1"/>
          <p:cNvSpPr txBox="1"/>
          <p:nvPr/>
        </p:nvSpPr>
        <p:spPr>
          <a:xfrm>
            <a:off x="310900" y="4334525"/>
            <a:ext cx="8454600" cy="4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Think, pair, share</a:t>
            </a:r>
            <a:endParaRPr b="1"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69" name="Google Shape;6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2550" y="1026100"/>
            <a:ext cx="3091300" cy="309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/>
          <p:nvPr/>
        </p:nvSpPr>
        <p:spPr>
          <a:xfrm>
            <a:off x="310900" y="680025"/>
            <a:ext cx="8521200" cy="3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 website is a collection of information relating to a particular topic that can be accessed on a range of devices.</a:t>
            </a: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75" name="Google Shape;75;p12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6" name="Google Shape;76;p12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77" name="Google Shape;77;p12"/>
          <p:cNvSpPr txBox="1"/>
          <p:nvPr>
            <p:ph type="title"/>
          </p:nvPr>
        </p:nvSpPr>
        <p:spPr>
          <a:xfrm>
            <a:off x="310900" y="314100"/>
            <a:ext cx="8521200" cy="70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a</a:t>
            </a:r>
            <a:r>
              <a:rPr lang="en-GB"/>
              <a:t> website?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525" y="1072725"/>
            <a:ext cx="7531951" cy="3765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4" name="Google Shape;84;p13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85" name="Google Shape;85;p13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a web page?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3"/>
          <p:cNvSpPr txBox="1"/>
          <p:nvPr/>
        </p:nvSpPr>
        <p:spPr>
          <a:xfrm>
            <a:off x="310900" y="4334525"/>
            <a:ext cx="8454600" cy="4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Think, pair, share</a:t>
            </a:r>
            <a:endParaRPr b="1"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2550" y="1026100"/>
            <a:ext cx="3091300" cy="309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/>
        </p:nvSpPr>
        <p:spPr>
          <a:xfrm>
            <a:off x="310900" y="755825"/>
            <a:ext cx="8521200" cy="3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Websites can be</a:t>
            </a: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made</a:t>
            </a: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up of lots of different web pages.</a:t>
            </a: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93" name="Google Shape;93;p14"/>
          <p:cNvSpPr txBox="1"/>
          <p:nvPr>
            <p:ph idx="2" type="body"/>
          </p:nvPr>
        </p:nvSpPr>
        <p:spPr>
          <a:xfrm>
            <a:off x="310900" y="4349324"/>
            <a:ext cx="8521200" cy="69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pages are related and together they make a website.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/>
          </a:p>
        </p:txBody>
      </p:sp>
      <p:sp>
        <p:nvSpPr>
          <p:cNvPr id="94" name="Google Shape;94;p14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5" name="Google Shape;95;p14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96" name="Google Shape;96;p14"/>
          <p:cNvSpPr txBox="1"/>
          <p:nvPr>
            <p:ph type="title"/>
          </p:nvPr>
        </p:nvSpPr>
        <p:spPr>
          <a:xfrm>
            <a:off x="310900" y="3141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a web page?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Google Shape;9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9375" y="877825"/>
            <a:ext cx="1894175" cy="189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4125" y="1289300"/>
            <a:ext cx="1894175" cy="189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2225" y="1624662"/>
            <a:ext cx="1894175" cy="189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0350" y="1972300"/>
            <a:ext cx="1894175" cy="189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35100" y="2383775"/>
            <a:ext cx="1894175" cy="189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3200" y="2719137"/>
            <a:ext cx="1894175" cy="189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7800" y="1300925"/>
            <a:ext cx="2190100" cy="2896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p14"/>
          <p:cNvCxnSpPr/>
          <p:nvPr/>
        </p:nvCxnSpPr>
        <p:spPr>
          <a:xfrm flipH="1" rot="10800000">
            <a:off x="1894975" y="1851625"/>
            <a:ext cx="3389400" cy="898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5" name="Google Shape;105;p14"/>
          <p:cNvCxnSpPr>
            <a:endCxn id="100" idx="1"/>
          </p:cNvCxnSpPr>
          <p:nvPr/>
        </p:nvCxnSpPr>
        <p:spPr>
          <a:xfrm flipH="1" rot="10800000">
            <a:off x="2898650" y="2919387"/>
            <a:ext cx="3491700" cy="687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6" name="Google Shape;106;p14"/>
          <p:cNvCxnSpPr/>
          <p:nvPr/>
        </p:nvCxnSpPr>
        <p:spPr>
          <a:xfrm flipH="1" rot="10800000">
            <a:off x="2427175" y="2360563"/>
            <a:ext cx="3312000" cy="837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2" name="Google Shape;112;p15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13" name="Google Shape;113;p15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a browser?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5"/>
          <p:cNvSpPr txBox="1"/>
          <p:nvPr/>
        </p:nvSpPr>
        <p:spPr>
          <a:xfrm>
            <a:off x="310900" y="4334525"/>
            <a:ext cx="8454600" cy="4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Think, pair, share</a:t>
            </a:r>
            <a:endParaRPr b="1"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15" name="Google Shape;11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2550" y="1026100"/>
            <a:ext cx="3091300" cy="309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 txBox="1"/>
          <p:nvPr/>
        </p:nvSpPr>
        <p:spPr>
          <a:xfrm>
            <a:off x="310900" y="755825"/>
            <a:ext cx="8521200" cy="3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 browser allows you to navigate or find your way around the World Wide Web.</a:t>
            </a: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21" name="Google Shape;121;p16"/>
          <p:cNvSpPr txBox="1"/>
          <p:nvPr>
            <p:ph idx="2" type="body"/>
          </p:nvPr>
        </p:nvSpPr>
        <p:spPr>
          <a:xfrm>
            <a:off x="310900" y="4349324"/>
            <a:ext cx="8521200" cy="69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r>
              <a:rPr lang="en-GB"/>
              <a:t>A browser shows you what a website looks like.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/>
          </a:p>
        </p:txBody>
      </p:sp>
      <p:sp>
        <p:nvSpPr>
          <p:cNvPr id="122" name="Google Shape;122;p16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3" name="Google Shape;123;p16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24" name="Google Shape;124;p16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is a browser?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4250" y="1533850"/>
            <a:ext cx="4927041" cy="2815475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6" name="Google Shape;126;p16"/>
          <p:cNvSpPr/>
          <p:nvPr/>
        </p:nvSpPr>
        <p:spPr>
          <a:xfrm rot="-3665955">
            <a:off x="3478476" y="1438614"/>
            <a:ext cx="292989" cy="321313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494985"/>
          </a:solidFill>
          <a:ln cap="flat" cmpd="sng" w="9525">
            <a:solidFill>
              <a:srgbClr val="49498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6"/>
          <p:cNvSpPr/>
          <p:nvPr/>
        </p:nvSpPr>
        <p:spPr>
          <a:xfrm rot="10800000">
            <a:off x="2050350" y="1798275"/>
            <a:ext cx="548400" cy="3213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494985"/>
          </a:solidFill>
          <a:ln cap="flat" cmpd="sng" w="9525">
            <a:solidFill>
              <a:srgbClr val="49498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6"/>
          <p:cNvSpPr/>
          <p:nvPr/>
        </p:nvSpPr>
        <p:spPr>
          <a:xfrm>
            <a:off x="5486450" y="1791700"/>
            <a:ext cx="548400" cy="3213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494985"/>
          </a:solidFill>
          <a:ln cap="flat" cmpd="sng" w="9525">
            <a:solidFill>
              <a:srgbClr val="49498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6"/>
          <p:cNvSpPr txBox="1"/>
          <p:nvPr/>
        </p:nvSpPr>
        <p:spPr>
          <a:xfrm>
            <a:off x="595525" y="1667925"/>
            <a:ext cx="1379400" cy="5820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Back/forward buttons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0" name="Google Shape;130;p16"/>
          <p:cNvSpPr txBox="1"/>
          <p:nvPr/>
        </p:nvSpPr>
        <p:spPr>
          <a:xfrm>
            <a:off x="6146675" y="1756000"/>
            <a:ext cx="1379400" cy="39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Address bar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1" name="Google Shape;131;p16"/>
          <p:cNvSpPr txBox="1"/>
          <p:nvPr/>
        </p:nvSpPr>
        <p:spPr>
          <a:xfrm>
            <a:off x="3881800" y="1217250"/>
            <a:ext cx="1379400" cy="39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Quicksand"/>
                <a:ea typeface="Quicksand"/>
                <a:cs typeface="Quicksand"/>
                <a:sym typeface="Quicksand"/>
              </a:rPr>
              <a:t>Tabs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>
            <p:ph idx="2" type="body"/>
          </p:nvPr>
        </p:nvSpPr>
        <p:spPr>
          <a:xfrm>
            <a:off x="310900" y="4117599"/>
            <a:ext cx="8521200" cy="69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Question</a:t>
            </a:r>
            <a:r>
              <a:rPr lang="en-GB"/>
              <a:t>: </a:t>
            </a:r>
            <a:r>
              <a:rPr lang="en-GB"/>
              <a:t>Which websites do you use</a:t>
            </a:r>
            <a:r>
              <a:rPr lang="en-GB"/>
              <a:t>?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-GB"/>
              <a:t>Think, write, pair, share</a:t>
            </a:r>
            <a:endParaRPr b="1"/>
          </a:p>
        </p:txBody>
      </p:sp>
      <p:sp>
        <p:nvSpPr>
          <p:cNvPr id="137" name="Google Shape;137;p17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8" name="Google Shape;138;p17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39" name="Google Shape;139;p17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Which websites do you use?</a:t>
            </a:r>
            <a:endParaRPr/>
          </a:p>
        </p:txBody>
      </p:sp>
      <p:pic>
        <p:nvPicPr>
          <p:cNvPr id="140" name="Google Shape;14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3725" y="1017700"/>
            <a:ext cx="3916551" cy="310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CCE Slides">
  <a:themeElements>
    <a:clrScheme name="Simple Light">
      <a:dk1>
        <a:srgbClr val="5B5BA5"/>
      </a:dk1>
      <a:lt1>
        <a:srgbClr val="FFFFFF"/>
      </a:lt1>
      <a:dk2>
        <a:srgbClr val="E9E9F3"/>
      </a:dk2>
      <a:lt2>
        <a:srgbClr val="F2F6FC"/>
      </a:lt2>
      <a:accent1>
        <a:srgbClr val="E9F7FC"/>
      </a:accent1>
      <a:accent2>
        <a:srgbClr val="FFEFDA"/>
      </a:accent2>
      <a:accent3>
        <a:srgbClr val="ECF8F5"/>
      </a:accent3>
      <a:accent4>
        <a:srgbClr val="FEF2F6"/>
      </a:accent4>
      <a:accent5>
        <a:srgbClr val="E6E6EA"/>
      </a:accent5>
      <a:accent6>
        <a:srgbClr val="F0F6ED"/>
      </a:accent6>
      <a:hlink>
        <a:srgbClr val="3197A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